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0" r:id="rId5"/>
    <p:sldId id="265" r:id="rId6"/>
    <p:sldId id="267" r:id="rId7"/>
    <p:sldId id="266" r:id="rId8"/>
    <p:sldId id="268" r:id="rId9"/>
    <p:sldId id="258" r:id="rId10"/>
    <p:sldId id="269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CA21"/>
    <a:srgbClr val="00FF00"/>
    <a:srgbClr val="0000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5" d="100"/>
          <a:sy n="75" d="100"/>
        </p:scale>
        <p:origin x="-2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86200"/>
            <a:ext cx="7772400" cy="1143000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816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fld id="{D4C9F32A-0497-4C6B-854B-B4ED9E64DA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08542-95E9-4376-9AF9-B2DDD0C17C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BCE54-AA14-4750-969F-9E8200AC26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54F80-BA9F-4037-A252-8755214E78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3194C-62EE-4390-A4AE-37E3D026E9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214B8-6FC1-4961-B0CC-959EDC872D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05FCF-D934-4293-9E21-93A12E7A5E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E78AD-E672-4B46-B7E8-58E6E826E7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7302D-8C52-4B02-85BF-CE660C7E62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033B8-B573-479A-B7FF-1E19852D60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318AB-24FF-4CDD-80E0-E1F884423E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0A3B43A-C5A5-4678-99BB-DCE4A6750AB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71876"/>
            <a:ext cx="7772400" cy="1457324"/>
          </a:xfrm>
        </p:spPr>
        <p:txBody>
          <a:bodyPr/>
          <a:lstStyle/>
          <a:p>
            <a:r>
              <a:rPr lang="ru-RU" b="1" i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88900" dir="12720000" algn="ctr" rotWithShape="0">
                    <a:srgbClr val="000000">
                      <a:alpha val="69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b="1" i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88900" dir="12720000" algn="ctr" rotWithShape="0">
                    <a:srgbClr val="000000">
                      <a:alpha val="69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88900" dir="12720000" algn="ctr" rotWithShape="0">
                    <a:srgbClr val="000000">
                      <a:alpha val="69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88900" dir="12720000" algn="ctr" rotWithShape="0">
                    <a:srgbClr val="000000">
                      <a:alpha val="69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88900" dir="12720000" algn="ctr" rotWithShape="0">
                    <a:srgbClr val="000000">
                      <a:alpha val="69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88900" dir="12720000" algn="ctr" rotWithShape="0">
                    <a:srgbClr val="000000">
                      <a:alpha val="69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000" b="1" i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88900" dir="12720000" algn="ctr" rotWithShape="0">
                    <a:srgbClr val="000000">
                      <a:alpha val="69000"/>
                    </a:srgbClr>
                  </a:outerShdw>
                </a:effectLst>
                <a:latin typeface="Comic Sans MS" pitchFamily="66" charset="0"/>
              </a:rPr>
              <a:t>Применение мультимедиа технологий </a:t>
            </a:r>
            <a:br>
              <a:rPr lang="ru-RU" sz="4000" b="1" i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88900" dir="12720000" algn="ctr" rotWithShape="0">
                    <a:srgbClr val="000000">
                      <a:alpha val="69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000" b="1" i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88900" dir="12720000" algn="ctr" rotWithShape="0">
                    <a:srgbClr val="000000">
                      <a:alpha val="69000"/>
                    </a:srgbClr>
                  </a:outerShdw>
                </a:effectLst>
                <a:latin typeface="Comic Sans MS" pitchFamily="66" charset="0"/>
              </a:rPr>
              <a:t>в преподавании английского языка в начальной школе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42" y="2071678"/>
            <a:ext cx="7215238" cy="4000528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Мултимедийные программы помогают не только овладеть навыками иноязычного общения, но и сделать занимательным, динамичным, живым и эффективным урок.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134" name="Picture 14" descr="Z:\newtek\_backgrounds_1.02\Greg\First Day of School\teacher_kids_wav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14563" cy="2362200"/>
          </a:xfrm>
          <a:prstGeom prst="rect">
            <a:avLst/>
          </a:prstGeom>
          <a:noFill/>
        </p:spPr>
      </p:pic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4724400" y="1108075"/>
            <a:ext cx="419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C:\Documents and Settings\Надя\Рабочий стол\12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7" y="3230809"/>
            <a:ext cx="3714744" cy="3627191"/>
          </a:xfrm>
          <a:prstGeom prst="rect">
            <a:avLst/>
          </a:prstGeom>
          <a:noFill/>
        </p:spPr>
      </p:pic>
      <p:pic>
        <p:nvPicPr>
          <p:cNvPr id="4106" name="Picture 10" descr="Z:\newtek\_backgrounds_1.02\Greg\First Day of School\teacher_kids_wav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14563" cy="23622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285728"/>
            <a:ext cx="6929486" cy="1466872"/>
          </a:xfrm>
          <a:noFill/>
          <a:ln>
            <a:solidFill>
              <a:srgbClr val="FFFF00"/>
            </a:solidFill>
          </a:ln>
          <a:effectLst>
            <a:outerShdw blurRad="50800" dist="50800" dir="6960000" algn="ctr" rotWithShape="0">
              <a:srgbClr val="000000">
                <a:alpha val="95000"/>
              </a:srgbClr>
            </a:outerShdw>
          </a:effectLst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Мультимедиа технологии в школьном образовании</a:t>
            </a:r>
            <a:endParaRPr lang="en-US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8458200" cy="4425827"/>
          </a:xfrm>
          <a:ln>
            <a:solidFill>
              <a:srgbClr val="FFFF00">
                <a:alpha val="67000"/>
              </a:srgbClr>
            </a:solidFill>
          </a:ln>
          <a:effectLst>
            <a:outerShdw blurRad="12700" dir="10020000" sx="18000" sy="18000" algn="ctr" rotWithShape="0">
              <a:srgbClr val="000000">
                <a:alpha val="80000"/>
              </a:srgbClr>
            </a:outerShdw>
          </a:effectLst>
        </p:spPr>
        <p:txBody>
          <a:bodyPr>
            <a:noAutofit/>
          </a:bodyPr>
          <a:lstStyle/>
          <a:p>
            <a:r>
              <a:rPr lang="ru-RU" i="1" dirty="0" smtClean="0">
                <a:latin typeface="Comic Sans MS" pitchFamily="66" charset="0"/>
              </a:rPr>
              <a:t>Делают обучение более эффективным</a:t>
            </a:r>
          </a:p>
          <a:p>
            <a:r>
              <a:rPr lang="ru-RU" i="1" dirty="0" smtClean="0">
                <a:latin typeface="Comic Sans MS" pitchFamily="66" charset="0"/>
              </a:rPr>
              <a:t>Способствуют индивидуализации обучения</a:t>
            </a:r>
          </a:p>
          <a:p>
            <a:r>
              <a:rPr lang="ru-RU" i="1" dirty="0" smtClean="0">
                <a:latin typeface="Comic Sans MS" pitchFamily="66" charset="0"/>
              </a:rPr>
              <a:t>Повышают мотивацию обучения</a:t>
            </a:r>
          </a:p>
          <a:p>
            <a:r>
              <a:rPr lang="ru-RU" i="1" dirty="0" smtClean="0">
                <a:latin typeface="Comic Sans MS" pitchFamily="66" charset="0"/>
              </a:rPr>
              <a:t>Помогают повысить качество, расширить кругозор детей</a:t>
            </a:r>
          </a:p>
          <a:p>
            <a:r>
              <a:rPr lang="ru-RU" i="1" dirty="0" smtClean="0">
                <a:latin typeface="Comic Sans MS" pitchFamily="66" charset="0"/>
              </a:rPr>
              <a:t>Сделать урок более интересным и познавательным</a:t>
            </a:r>
            <a:endParaRPr lang="en-US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Z:\newtek\_backgrounds_1.02\Greg\First Day of School\teacher_kids_wav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14563" cy="2362200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214290"/>
            <a:ext cx="6929486" cy="15383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Enjoy listening and playing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51" name="Picture 7" descr="C:\Documents and Settings\Надя\Рабочий стол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26879">
            <a:off x="-92141" y="3503249"/>
            <a:ext cx="3370656" cy="3056061"/>
          </a:xfrm>
          <a:prstGeom prst="rect">
            <a:avLst/>
          </a:prstGeom>
          <a:noFill/>
        </p:spPr>
      </p:pic>
      <p:pic>
        <p:nvPicPr>
          <p:cNvPr id="6152" name="Picture 8" descr="C:\Documents and Settings\Надя\Рабочий стол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2143116"/>
            <a:ext cx="4045714" cy="3643509"/>
          </a:xfrm>
          <a:prstGeom prst="rect">
            <a:avLst/>
          </a:prstGeom>
          <a:noFill/>
        </p:spPr>
      </p:pic>
      <p:pic>
        <p:nvPicPr>
          <p:cNvPr id="6153" name="Picture 9" descr="C:\Documents and Settings\Надя\Рабочий стол\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405692">
            <a:off x="5694157" y="3485079"/>
            <a:ext cx="3523314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Z:\newtek\_backgrounds_1.02\Greg\First Day of School\teacher_kids_wav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14563" cy="2362200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214422"/>
            <a:ext cx="8501122" cy="4286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Принцип погружения в языковую среду </a:t>
            </a:r>
            <a:b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 i="1" dirty="0" smtClean="0">
                <a:solidFill>
                  <a:srgbClr val="FFFF00"/>
                </a:solidFill>
                <a:latin typeface="Comic Sans MS" pitchFamily="66" charset="0"/>
              </a:rPr>
              <a:t>- визуальная опора</a:t>
            </a:r>
            <a:br>
              <a:rPr lang="ru-RU" sz="3200" i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3200" i="1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ru-RU" sz="3200" i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3200" i="1" dirty="0" smtClean="0">
                <a:solidFill>
                  <a:srgbClr val="FFFF00"/>
                </a:solidFill>
                <a:latin typeface="Comic Sans MS" pitchFamily="66" charset="0"/>
              </a:rPr>
              <a:t>- развитие языковых компетенций (графика, орфография, фонетика, лексика, грамматика)</a:t>
            </a:r>
            <a:br>
              <a:rPr lang="ru-RU" sz="3200" i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3200" i="1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ru-RU" sz="3200" i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3200" i="1" dirty="0" smtClean="0">
                <a:solidFill>
                  <a:srgbClr val="FFFF00"/>
                </a:solidFill>
                <a:latin typeface="Comic Sans MS" pitchFamily="66" charset="0"/>
              </a:rPr>
              <a:t>- развитие речевых умений (слушание, чтение, говорение, письмо)</a:t>
            </a:r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Z:\newtek\_backgrounds_1.02\Greg\First Day of School\teacher_kids_wav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14563" cy="236220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480" y="571480"/>
            <a:ext cx="6786610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Упражнения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85926"/>
            <a:ext cx="7772400" cy="4572032"/>
          </a:xfrm>
        </p:spPr>
        <p:txBody>
          <a:bodyPr/>
          <a:lstStyle/>
          <a:p>
            <a:r>
              <a:rPr lang="ru-RU" sz="2800" b="1" i="1" dirty="0" smtClean="0">
                <a:latin typeface="Comic Sans MS" pitchFamily="66" charset="0"/>
              </a:rPr>
              <a:t>На аудирование</a:t>
            </a:r>
            <a:r>
              <a:rPr lang="ru-RU" sz="2800" i="1" dirty="0" smtClean="0">
                <a:latin typeface="Comic Sans MS" pitchFamily="66" charset="0"/>
              </a:rPr>
              <a:t>: ознакомление и проверка понимания  прослушанной записи</a:t>
            </a:r>
          </a:p>
          <a:p>
            <a:r>
              <a:rPr lang="ru-RU" sz="2800" b="1" i="1" dirty="0" smtClean="0">
                <a:latin typeface="Comic Sans MS" pitchFamily="66" charset="0"/>
              </a:rPr>
              <a:t>На семантизацию лексики и развитие орфографической грамотности</a:t>
            </a:r>
            <a:r>
              <a:rPr lang="ru-RU" sz="2800" i="1" dirty="0" smtClean="0">
                <a:latin typeface="Comic Sans MS" pitchFamily="66" charset="0"/>
              </a:rPr>
              <a:t>: ознакомление  (путем показа картинки, анимации) и тренировка в употреблении  (сопоставление картинок с соответствующим словом , напечатать пропущенные буквы или слово)</a:t>
            </a:r>
          </a:p>
          <a:p>
            <a:endParaRPr lang="en-US" sz="12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Z:\newtek\_backgrounds_1.02\Greg\First Day of School\teacher_kids_wav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14563" cy="2362200"/>
          </a:xfrm>
          <a:prstGeom prst="rect">
            <a:avLst/>
          </a:prstGeom>
          <a:noFill/>
        </p:spPr>
      </p:pic>
      <p:pic>
        <p:nvPicPr>
          <p:cNvPr id="15362" name="Picture 2" descr="C:\Documents and Settings\Надя\Рабочий стол\1324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571612"/>
            <a:ext cx="750099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Z:\newtek\_backgrounds_1.02\Greg\First Day of School\teacher_kids_wav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14563" cy="236220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670" y="0"/>
            <a:ext cx="6786610" cy="1214422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Упражнения </a:t>
            </a:r>
            <a:endParaRPr lang="en-US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4422"/>
            <a:ext cx="7772400" cy="5143536"/>
          </a:xfrm>
        </p:spPr>
        <p:txBody>
          <a:bodyPr/>
          <a:lstStyle/>
          <a:p>
            <a:r>
              <a:rPr lang="ru-RU" sz="2800" i="1" dirty="0" smtClean="0">
                <a:latin typeface="Comic Sans MS" pitchFamily="66" charset="0"/>
              </a:rPr>
              <a:t>На формирование навыков чтения: метод звуко-буквенного соответствия (правило чтение) и метод восприятия слова или фразы как целостной единицы (произношение и чтение одновремен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но</a:t>
            </a:r>
            <a:r>
              <a:rPr lang="ru-RU" sz="2800" i="1" dirty="0" smtClean="0">
                <a:latin typeface="Comic Sans MS" pitchFamily="66" charset="0"/>
              </a:rPr>
              <a:t>)</a:t>
            </a:r>
          </a:p>
          <a:p>
            <a:r>
              <a:rPr lang="ru-RU" sz="2800" i="1" dirty="0" smtClean="0">
                <a:latin typeface="Comic Sans MS" pitchFamily="66" charset="0"/>
              </a:rPr>
              <a:t>На формирование грамматических навыков: распознавание и употребление грамматических форм.</a:t>
            </a:r>
          </a:p>
          <a:p>
            <a:r>
              <a:rPr lang="ru-RU" sz="2800" i="1" dirty="0" smtClean="0">
                <a:latin typeface="Comic Sans MS" pitchFamily="66" charset="0"/>
              </a:rPr>
              <a:t>Диалогическому и монологическому высказыванию обучение через прослушивание и имитацию речевых образцов.</a:t>
            </a:r>
            <a:endParaRPr lang="en-US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Z:\newtek\_backgrounds_1.02\Greg\First Day of School\teacher_kids_wav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14563" cy="2362200"/>
          </a:xfrm>
          <a:prstGeom prst="rect">
            <a:avLst/>
          </a:prstGeom>
          <a:noFill/>
        </p:spPr>
      </p:pic>
      <p:pic>
        <p:nvPicPr>
          <p:cNvPr id="16386" name="Picture 2" descr="C:\Documents and Settings\Надя\Рабочий стол\123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57166"/>
            <a:ext cx="5293854" cy="2852523"/>
          </a:xfrm>
          <a:prstGeom prst="rect">
            <a:avLst/>
          </a:prstGeom>
          <a:noFill/>
        </p:spPr>
      </p:pic>
      <p:pic>
        <p:nvPicPr>
          <p:cNvPr id="16387" name="Picture 3" descr="C:\Documents and Settings\Надя\Рабочий стол\1232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000372"/>
            <a:ext cx="5053675" cy="3443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357554" y="500042"/>
            <a:ext cx="5000660" cy="1000132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Dream english.com</a:t>
            </a:r>
            <a:b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134" name="Picture 14" descr="Z:\newtek\_backgrounds_1.02\Greg\First Day of School\teacher_kids_wav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14563" cy="2362200"/>
          </a:xfrm>
          <a:prstGeom prst="rect">
            <a:avLst/>
          </a:prstGeom>
          <a:noFill/>
        </p:spPr>
      </p:pic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4724400" y="1108075"/>
            <a:ext cx="419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5142" name="Picture 22" descr="C:\Documents and Settings\Надя\Рабочий стол\09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071546"/>
            <a:ext cx="4857752" cy="3083524"/>
          </a:xfrm>
          <a:prstGeom prst="rect">
            <a:avLst/>
          </a:prstGeom>
          <a:noFill/>
        </p:spPr>
      </p:pic>
      <p:pic>
        <p:nvPicPr>
          <p:cNvPr id="5143" name="Picture 23" descr="C:\Documents and Settings\Надя\Рабочий стол\467846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143248"/>
            <a:ext cx="4634908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st_day_of_school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first_day_of_school</Template>
  <TotalTime>145</TotalTime>
  <Words>153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first_day_of_school</vt:lpstr>
      <vt:lpstr>   Применение мультимедиа технологий  в преподавании английского языка в начальной школе</vt:lpstr>
      <vt:lpstr>Мультимедиа технологии в школьном образовании</vt:lpstr>
      <vt:lpstr>Enjoy listening and playing</vt:lpstr>
      <vt:lpstr>Принцип погружения в языковую среду  - визуальная опора  - развитие языковых компетенций (графика, орфография, фонетика, лексика, грамматика)  - развитие речевых умений (слушание, чтение, говорение, письмо) </vt:lpstr>
      <vt:lpstr>Упражнения</vt:lpstr>
      <vt:lpstr>Слайд 6</vt:lpstr>
      <vt:lpstr>Упражнения </vt:lpstr>
      <vt:lpstr>Слайд 8</vt:lpstr>
      <vt:lpstr> Dream english.com  </vt:lpstr>
      <vt:lpstr>Мултимедийные программы помогают не только овладеть навыками иноязычного общения, но и сделать занимательным, динамичным, живым и эффективным урок.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Применение мультимедиа технологий  в преподавании английского языка в начальной школе</dc:title>
  <dc:creator>Надя</dc:creator>
  <cp:lastModifiedBy>user_2_0</cp:lastModifiedBy>
  <cp:revision>18</cp:revision>
  <dcterms:created xsi:type="dcterms:W3CDTF">2010-10-06T15:52:44Z</dcterms:created>
  <dcterms:modified xsi:type="dcterms:W3CDTF">2010-10-15T11:07:49Z</dcterms:modified>
</cp:coreProperties>
</file>